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23"/>
  </p:notesMasterIdLst>
  <p:sldIdLst>
    <p:sldId id="262" r:id="rId2"/>
    <p:sldId id="272" r:id="rId3"/>
    <p:sldId id="273" r:id="rId4"/>
    <p:sldId id="370" r:id="rId5"/>
    <p:sldId id="274" r:id="rId6"/>
    <p:sldId id="275" r:id="rId7"/>
    <p:sldId id="365" r:id="rId8"/>
    <p:sldId id="371" r:id="rId9"/>
    <p:sldId id="372" r:id="rId10"/>
    <p:sldId id="366" r:id="rId11"/>
    <p:sldId id="276" r:id="rId12"/>
    <p:sldId id="363" r:id="rId13"/>
    <p:sldId id="277" r:id="rId14"/>
    <p:sldId id="283" r:id="rId15"/>
    <p:sldId id="284" r:id="rId16"/>
    <p:sldId id="285" r:id="rId17"/>
    <p:sldId id="286" r:id="rId18"/>
    <p:sldId id="367" r:id="rId19"/>
    <p:sldId id="368" r:id="rId20"/>
    <p:sldId id="369" r:id="rId21"/>
    <p:sldId id="30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A27"/>
    <a:srgbClr val="13294B"/>
    <a:srgbClr val="131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2" autoAdjust="0"/>
    <p:restoredTop sz="94697"/>
  </p:normalViewPr>
  <p:slideViewPr>
    <p:cSldViewPr snapToObjects="1">
      <p:cViewPr varScale="1">
        <p:scale>
          <a:sx n="72" d="100"/>
          <a:sy n="72" d="100"/>
        </p:scale>
        <p:origin x="630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7FD78-536E-4750-9481-65D7EB539664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645E9-4A28-46B2-9C35-E03859DA0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6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088C9-5AB0-E44B-8DF9-DE4C6E3084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34000" y="706671"/>
            <a:ext cx="6273789" cy="1774981"/>
          </a:xfrm>
        </p:spPr>
        <p:txBody>
          <a:bodyPr anchor="t">
            <a:normAutofit/>
          </a:bodyPr>
          <a:lstStyle>
            <a:lvl1pPr algn="ctr">
              <a:defRPr sz="440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4A833-C2A4-DC4D-8897-8E911F31C8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0" y="3429000"/>
            <a:ext cx="7035789" cy="2057400"/>
          </a:xfrm>
        </p:spPr>
        <p:txBody>
          <a:bodyPr>
            <a:normAutofit/>
          </a:bodyPr>
          <a:lstStyle>
            <a:lvl1pPr marL="0" indent="0" algn="ctr">
              <a:buNone/>
              <a:defRPr sz="320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Eric Shaffer</a:t>
            </a:r>
          </a:p>
          <a:p>
            <a:endParaRPr lang="en-US" dirty="0"/>
          </a:p>
          <a:p>
            <a:r>
              <a:rPr lang="en-US" dirty="0"/>
              <a:t>CS 418: Interactive Computer Graphics</a:t>
            </a:r>
          </a:p>
        </p:txBody>
      </p:sp>
      <p:pic>
        <p:nvPicPr>
          <p:cNvPr id="6" name="Picture 2" descr="university of illinois wordmark">
            <a:extLst>
              <a:ext uri="{FF2B5EF4-FFF2-40B4-BE49-F238E27FC236}">
                <a16:creationId xmlns:a16="http://schemas.microsoft.com/office/drawing/2014/main" id="{07002499-6A5B-4568-9133-D35C626DC8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688" y="6289396"/>
            <a:ext cx="2353751" cy="40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rm-hull/wireframes: A lightweight 3D graphics rendering ...">
            <a:extLst>
              <a:ext uri="{FF2B5EF4-FFF2-40B4-BE49-F238E27FC236}">
                <a16:creationId xmlns:a16="http://schemas.microsoft.com/office/drawing/2014/main" id="{1733DEEA-A016-401F-BB2C-DE7D89D8A6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4627418" cy="416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3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B9A5-D248-B640-A77C-44E19C76C3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250" y="389614"/>
            <a:ext cx="10940994" cy="677186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9A065-67D5-8A4E-9B65-ED8E130D0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50" y="1598213"/>
            <a:ext cx="10940994" cy="45958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6" name="Picture 2" descr="university of illinois wordmark">
            <a:extLst>
              <a:ext uri="{FF2B5EF4-FFF2-40B4-BE49-F238E27FC236}">
                <a16:creationId xmlns:a16="http://schemas.microsoft.com/office/drawing/2014/main" id="{272A6BD2-8B27-4D53-8C27-9DCF677E71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688" y="6289396"/>
            <a:ext cx="2353751" cy="40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C8B33A-9F31-49A8-814A-FC2458F41B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5556" t="36667" r="5556" b="61111"/>
          <a:stretch/>
        </p:blipFill>
        <p:spPr>
          <a:xfrm>
            <a:off x="0" y="1198084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03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niversity of illinois wordmark">
            <a:extLst>
              <a:ext uri="{FF2B5EF4-FFF2-40B4-BE49-F238E27FC236}">
                <a16:creationId xmlns:a16="http://schemas.microsoft.com/office/drawing/2014/main" id="{CAAF05ED-AB2E-4B5B-86E2-DDD7B5A987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688" y="6289396"/>
            <a:ext cx="2353751" cy="40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337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54182" y="1813212"/>
            <a:ext cx="11083636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988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8B8274-2D13-7A4E-9003-8F023278E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8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83287-DCD2-E84B-8888-E4D7CF623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85677"/>
            <a:ext cx="10515600" cy="4491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D203D-0FEC-C840-8CEA-271525CF5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84831-484F-E04E-A91C-77E82AA5A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56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2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13294B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airielearn.engr.illinois.edu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llinois-cs418.github.io/assignments/fourCreditMP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llinois-cs418.github.io/assignment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webgl/" TargetMode="External"/><Relationship Id="rId2" Type="http://schemas.openxmlformats.org/officeDocument/2006/relationships/hyperlink" Target="https://developer.mozilla.org/en-US/docs/Web/JavaScrip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chrome.com/devtools" TargetMode="External"/><Relationship Id="rId4" Type="http://schemas.openxmlformats.org/officeDocument/2006/relationships/hyperlink" Target="https://developer.mozilla.org/en-US/docs/Web/API/WebGL_AP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ufind.carli.illinois.edu/vf-uiu/Record/uiu_850384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aveldogreat.github.io/WebGL-Fluid-Simulation/" TargetMode="External"/><Relationship Id="rId2" Type="http://schemas.openxmlformats.org/officeDocument/2006/relationships/hyperlink" Target="https://artsexperiments.withgoogle.com/baga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avid.li/fluid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llinois-cs418.github.io/Examples/HelloColor.js" TargetMode="External"/><Relationship Id="rId2" Type="http://schemas.openxmlformats.org/officeDocument/2006/relationships/hyperlink" Target="https://illinois-cs418.github.io/Examples/HelloColor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engr.illinois.edu/cs41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azza.com/illinois/fall2019/cs418/hom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llinois-cs418.github.io/schedul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6E42-4E6C-4849-927A-49E12BCFD1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Course Mechanics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B6552-68A5-460D-8AC6-94D78BA41D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418: Interactive Computer Graphics </a:t>
            </a:r>
          </a:p>
          <a:p>
            <a:r>
              <a:rPr lang="en-US" dirty="0"/>
              <a:t>Professor Eric Shaffer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704ADFE-95AC-43F4-AC42-92777105C4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8"/>
    </mc:Choice>
    <mc:Fallback xmlns="">
      <p:transition spd="slow" advTm="14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D1BC-AD73-400E-ACA6-26CC27C4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Quizzes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85BD3-95EE-4B19-8F73-0BBEE715B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0"/>
            <a:ext cx="12192000" cy="2127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21322D-A5D7-452F-8FB4-0A13ED831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7" y="3930218"/>
            <a:ext cx="8839200" cy="28075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14BEEB-4FD8-41DC-9E4F-D27E2F4B25AC}"/>
              </a:ext>
            </a:extLst>
          </p:cNvPr>
          <p:cNvSpPr txBox="1"/>
          <p:nvPr/>
        </p:nvSpPr>
        <p:spPr>
          <a:xfrm>
            <a:off x="2133600" y="1524000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https://prairielearn.engr.illinois.edu/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773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Grading Scale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EAEF8D-B51E-4D40-B793-CAD29D73E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1371600"/>
            <a:ext cx="7559267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38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8238-748F-4833-88A7-ECCA395CB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 Credit Students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94302-86BD-4975-9518-303345288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173"/>
          <a:stretch/>
        </p:blipFill>
        <p:spPr>
          <a:xfrm>
            <a:off x="5715000" y="1600200"/>
            <a:ext cx="6096000" cy="1571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675A9A-3DFB-4148-8601-6EA061C06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36"/>
          <a:stretch/>
        </p:blipFill>
        <p:spPr>
          <a:xfrm>
            <a:off x="0" y="1295400"/>
            <a:ext cx="5165438" cy="5383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51BEF5-F327-4CF1-8E67-43B0971DFD79}"/>
              </a:ext>
            </a:extLst>
          </p:cNvPr>
          <p:cNvSpPr txBox="1"/>
          <p:nvPr/>
        </p:nvSpPr>
        <p:spPr>
          <a:xfrm>
            <a:off x="5715000" y="41148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https://illinois-cs418.github.io/assignments/fourCreditMP.html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53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277" y="-103796"/>
            <a:ext cx="10515600" cy="1325563"/>
          </a:xfrm>
        </p:spPr>
        <p:txBody>
          <a:bodyPr/>
          <a:lstStyle/>
          <a:p>
            <a:r>
              <a:rPr lang="en-US" dirty="0"/>
              <a:t>Course Policies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8CE452-7735-479B-9A36-941CBA85E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61561"/>
            <a:ext cx="8096392" cy="4595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502969-04BB-44F0-B053-2E7EED48E534}"/>
              </a:ext>
            </a:extLst>
          </p:cNvPr>
          <p:cNvSpPr txBox="1"/>
          <p:nvPr/>
        </p:nvSpPr>
        <p:spPr>
          <a:xfrm>
            <a:off x="440635" y="1249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https://illinois-cs418.github.io/assignments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318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51" y="88462"/>
            <a:ext cx="10515600" cy="1325563"/>
          </a:xfrm>
        </p:spPr>
        <p:txBody>
          <a:bodyPr/>
          <a:lstStyle/>
          <a:p>
            <a:r>
              <a:rPr lang="en-US" dirty="0"/>
              <a:t>Class Mechanics: No 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8295"/>
            <a:ext cx="9410700" cy="49580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Language References and Resources</a:t>
            </a:r>
          </a:p>
          <a:p>
            <a:r>
              <a:rPr lang="en-US" sz="2000" dirty="0"/>
              <a:t>JavaScript/HTML/CSS:  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https://developer.mozilla.org/en-US/docs/Web/JavaScript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WebGL</a:t>
            </a:r>
            <a:r>
              <a:rPr lang="en-US" sz="2000" dirty="0"/>
              <a:t> Specification: </a:t>
            </a:r>
            <a:br>
              <a:rPr lang="en-US" sz="2000" dirty="0"/>
            </a:br>
            <a:r>
              <a:rPr lang="en-US" sz="2000" dirty="0">
                <a:hlinkClick r:id="rId3"/>
              </a:rPr>
              <a:t>https://www.khronos.org/webgl/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WebGL Tutorial: </a:t>
            </a:r>
            <a:br>
              <a:rPr lang="en-US" sz="2000" dirty="0"/>
            </a:br>
            <a:r>
              <a:rPr lang="en-US" sz="2000" dirty="0">
                <a:hlinkClick r:id="rId4"/>
              </a:rPr>
              <a:t>https://developer.mozilla.org/en-US/docs/Web/API/WebGL_API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Suggested Editors: Brackets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Chrome </a:t>
            </a:r>
            <a:r>
              <a:rPr lang="en-US" sz="2000" dirty="0" err="1"/>
              <a:t>DevTools</a:t>
            </a:r>
            <a:r>
              <a:rPr lang="en-US" sz="2000" dirty="0"/>
              <a:t> Overview:  </a:t>
            </a:r>
            <a:r>
              <a:rPr lang="en-US" sz="2000" dirty="0">
                <a:hlinkClick r:id="rId5"/>
              </a:rPr>
              <a:t>https://developer.chrome.com/devtools 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4389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Suggested Books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E5B56-D947-4C24-B5C2-F823A1870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31" y="1690690"/>
            <a:ext cx="3429000" cy="423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053AF9-BE12-4A8E-80AB-911E4AD4E74A}"/>
              </a:ext>
            </a:extLst>
          </p:cNvPr>
          <p:cNvSpPr/>
          <p:nvPr/>
        </p:nvSpPr>
        <p:spPr>
          <a:xfrm>
            <a:off x="5070613" y="277481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262626"/>
                </a:solidFill>
                <a:latin typeface="Open Sans"/>
              </a:rPr>
              <a:t>Fundamentals of Computer Graphics 4th Edition</a:t>
            </a:r>
            <a:r>
              <a:rPr lang="en-US" dirty="0">
                <a:solidFill>
                  <a:srgbClr val="262626"/>
                </a:solidFill>
                <a:latin typeface="Open Sans"/>
              </a:rPr>
              <a:t> by Steve </a:t>
            </a:r>
            <a:r>
              <a:rPr lang="en-US" dirty="0" err="1">
                <a:solidFill>
                  <a:srgbClr val="262626"/>
                </a:solidFill>
                <a:latin typeface="Open Sans"/>
              </a:rPr>
              <a:t>Marschner</a:t>
            </a:r>
            <a:r>
              <a:rPr lang="en-US" dirty="0">
                <a:solidFill>
                  <a:srgbClr val="262626"/>
                </a:solidFill>
                <a:latin typeface="Open Sans"/>
              </a:rPr>
              <a:t>, Peter Shirley</a:t>
            </a:r>
            <a:br>
              <a:rPr lang="en-US" dirty="0">
                <a:solidFill>
                  <a:srgbClr val="262626"/>
                </a:solidFill>
                <a:latin typeface="Open Sans"/>
              </a:rPr>
            </a:br>
            <a:br>
              <a:rPr lang="en-US" dirty="0"/>
            </a:br>
            <a:r>
              <a:rPr lang="en-US" dirty="0">
                <a:solidFill>
                  <a:srgbClr val="262626"/>
                </a:solidFill>
                <a:latin typeface="Open Sans"/>
              </a:rPr>
              <a:t>Deals with the theoretical and mathematical aspects of computer graphics. Very readable.</a:t>
            </a:r>
            <a:br>
              <a:rPr lang="en-US" dirty="0">
                <a:solidFill>
                  <a:srgbClr val="262626"/>
                </a:solidFill>
                <a:latin typeface="Open Sans"/>
              </a:rPr>
            </a:br>
            <a:br>
              <a:rPr lang="en-US" dirty="0"/>
            </a:br>
            <a:r>
              <a:rPr lang="en-US" b="1" u="sng" dirty="0">
                <a:solidFill>
                  <a:srgbClr val="425469"/>
                </a:solidFill>
                <a:latin typeface="Open Sans"/>
                <a:hlinkClick r:id="rId3"/>
              </a:rPr>
              <a:t>UIUC Library E-book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12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Suggested Books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27345" y="2483632"/>
            <a:ext cx="5210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WebGL</a:t>
            </a:r>
            <a:r>
              <a:rPr lang="en-US" i="1" dirty="0"/>
              <a:t> Programming Guide: Interactive 3D Graphics Programming with </a:t>
            </a:r>
            <a:r>
              <a:rPr lang="en-US" i="1" dirty="0" err="1"/>
              <a:t>WebGL</a:t>
            </a:r>
            <a:r>
              <a:rPr lang="en-US" i="1" dirty="0"/>
              <a:t> </a:t>
            </a:r>
            <a:r>
              <a:rPr lang="en-US" dirty="0"/>
              <a:t>(OpenGL)Jul 19, 2013</a:t>
            </a:r>
          </a:p>
          <a:p>
            <a:r>
              <a:rPr lang="en-US" dirty="0"/>
              <a:t>by </a:t>
            </a:r>
            <a:r>
              <a:rPr lang="en-US" dirty="0" err="1"/>
              <a:t>Kouichi</a:t>
            </a:r>
            <a:r>
              <a:rPr lang="en-US" dirty="0"/>
              <a:t> Matsuda and Rodger Lea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83320" r="-83320"/>
          <a:stretch>
            <a:fillRect/>
          </a:stretch>
        </p:blipFill>
        <p:spPr>
          <a:xfrm>
            <a:off x="-330908" y="2483633"/>
            <a:ext cx="7610476" cy="3670767"/>
          </a:xfrm>
        </p:spPr>
      </p:pic>
    </p:spTree>
    <p:extLst>
      <p:ext uri="{BB962C8B-B14F-4D97-AF65-F5344CB8AC3E}">
        <p14:creationId xmlns:p14="http://schemas.microsoft.com/office/powerpoint/2010/main" val="4120530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Suggested Books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27345" y="2633025"/>
            <a:ext cx="5210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Professional </a:t>
            </a:r>
            <a:r>
              <a:rPr lang="en-US" i="1" dirty="0" err="1"/>
              <a:t>WebGL</a:t>
            </a:r>
            <a:r>
              <a:rPr lang="en-US" i="1" dirty="0"/>
              <a:t> Programming: Developing 3D Graphics for the Web</a:t>
            </a:r>
            <a:br>
              <a:rPr lang="en-US" i="1" dirty="0"/>
            </a:br>
            <a:r>
              <a:rPr lang="en-US" dirty="0"/>
              <a:t>May 8, 2012</a:t>
            </a:r>
          </a:p>
          <a:p>
            <a:r>
              <a:rPr lang="en-US" dirty="0"/>
              <a:t>by Andreas </a:t>
            </a:r>
            <a:r>
              <a:rPr lang="en-US" dirty="0" err="1"/>
              <a:t>Anyuru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80957" r="-80957"/>
          <a:stretch>
            <a:fillRect/>
          </a:stretch>
        </p:blipFill>
        <p:spPr>
          <a:xfrm>
            <a:off x="-622693" y="2633025"/>
            <a:ext cx="7610476" cy="3670767"/>
          </a:xfrm>
        </p:spPr>
      </p:pic>
    </p:spTree>
    <p:extLst>
      <p:ext uri="{BB962C8B-B14F-4D97-AF65-F5344CB8AC3E}">
        <p14:creationId xmlns:p14="http://schemas.microsoft.com/office/powerpoint/2010/main" val="1088226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A2B8A10D-EDF5-403F-A554-6F6E08995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CDA1510D-7E76-43B9-A12E-A91B3A3E03EB}"/>
              </a:ext>
            </a:extLst>
          </p:cNvPr>
          <p:cNvSpPr txBox="1">
            <a:spLocks noChangeArrowheads="1"/>
          </p:cNvSpPr>
          <p:nvPr/>
        </p:nvSpPr>
        <p:spPr>
          <a:xfrm>
            <a:off x="6617116" y="0"/>
            <a:ext cx="5857912" cy="3879478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/>
              <a:t>Course Topics</a:t>
            </a:r>
          </a:p>
          <a:p>
            <a:pPr marL="0" indent="0">
              <a:buFont typeface="Arial"/>
              <a:buNone/>
            </a:pPr>
            <a:endParaRPr lang="en-US" sz="2000" dirty="0"/>
          </a:p>
          <a:p>
            <a:r>
              <a:rPr lang="en-US" sz="2000" dirty="0"/>
              <a:t>IMAGING — how do computers store images?</a:t>
            </a:r>
          </a:p>
          <a:p>
            <a:endParaRPr lang="en-US" sz="2000" dirty="0"/>
          </a:p>
          <a:p>
            <a:r>
              <a:rPr lang="en-US" sz="2000" dirty="0"/>
              <a:t>GEOMETRY — how do we represent shape?</a:t>
            </a:r>
          </a:p>
          <a:p>
            <a:endParaRPr lang="en-US" sz="2000" dirty="0"/>
          </a:p>
          <a:p>
            <a:r>
              <a:rPr lang="en-US" sz="2000" dirty="0"/>
              <a:t>RENDERING — how do we simulate light?</a:t>
            </a:r>
          </a:p>
          <a:p>
            <a:endParaRPr lang="en-US" sz="2000" dirty="0"/>
          </a:p>
          <a:p>
            <a:r>
              <a:rPr lang="en-US" sz="2000" dirty="0"/>
              <a:t>ANIMATION — how do we synthesize motion?</a:t>
            </a:r>
          </a:p>
          <a:p>
            <a:pPr marL="0" indent="0">
              <a:buFont typeface="Arial"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8793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78E5-0614-4945-B04B-5A100100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WebGL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B6FE-7A23-4B9B-80B3-7FC37F259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https://artsexperiments.withgoogle.com/bagan</a:t>
            </a:r>
            <a:endParaRPr lang="en-US" dirty="0"/>
          </a:p>
          <a:p>
            <a:r>
              <a:rPr lang="en-US" dirty="0">
                <a:hlinkClick r:id="rId3"/>
              </a:rPr>
              <a:t>https://paveldogreat.github.io/WebGL-Fluid-Simulation/</a:t>
            </a:r>
            <a:endParaRPr lang="en-US" dirty="0"/>
          </a:p>
          <a:p>
            <a:r>
              <a:rPr lang="en-US" dirty="0">
                <a:hlinkClick r:id="rId4"/>
              </a:rPr>
              <a:t>http://david.li/fluid/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8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 418…About the Course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5588" y="1880383"/>
            <a:ext cx="9027062" cy="4119248"/>
          </a:xfrm>
        </p:spPr>
        <p:txBody>
          <a:bodyPr>
            <a:normAutofit/>
          </a:bodyPr>
          <a:lstStyle/>
          <a:p>
            <a:r>
              <a:rPr lang="en-US" b="1" dirty="0"/>
              <a:t>Interactive</a:t>
            </a:r>
            <a:r>
              <a:rPr lang="en-US" dirty="0"/>
              <a:t> Computer Graphics</a:t>
            </a:r>
          </a:p>
          <a:p>
            <a:r>
              <a:rPr lang="en-US" dirty="0"/>
              <a:t>Focus on algorithms and techniques used in </a:t>
            </a:r>
            <a:r>
              <a:rPr lang="en-US" b="1" dirty="0"/>
              <a:t>rasterization</a:t>
            </a:r>
          </a:p>
          <a:p>
            <a:pPr lvl="1"/>
            <a:r>
              <a:rPr lang="en-US" dirty="0"/>
              <a:t>Rasterization is fast enough for real-time complex 3D rendering</a:t>
            </a:r>
          </a:p>
          <a:p>
            <a:r>
              <a:rPr lang="en-US" dirty="0"/>
              <a:t>The course will teach you how to use </a:t>
            </a:r>
            <a:r>
              <a:rPr lang="en-US" dirty="0" err="1"/>
              <a:t>WebGL</a:t>
            </a:r>
            <a:endParaRPr lang="en-US" dirty="0"/>
          </a:p>
          <a:p>
            <a:pPr lvl="1"/>
            <a:r>
              <a:rPr lang="en-US" dirty="0"/>
              <a:t>Web-based rasterization engine</a:t>
            </a:r>
          </a:p>
          <a:p>
            <a:pPr lvl="1"/>
            <a:r>
              <a:rPr lang="en-US" dirty="0"/>
              <a:t>Similar features to many other technologies</a:t>
            </a:r>
            <a:br>
              <a:rPr lang="en-US" dirty="0"/>
            </a:br>
            <a:r>
              <a:rPr lang="en-US" dirty="0"/>
              <a:t>(e.g. OpenGL, </a:t>
            </a:r>
            <a:r>
              <a:rPr lang="en-US" dirty="0" err="1"/>
              <a:t>Vulkan</a:t>
            </a:r>
            <a:r>
              <a:rPr lang="en-US" dirty="0"/>
              <a:t>, D3D) </a:t>
            </a:r>
          </a:p>
          <a:p>
            <a:r>
              <a:rPr lang="en-US" dirty="0"/>
              <a:t>We will also cover fundamental graphics algorithms</a:t>
            </a:r>
          </a:p>
          <a:p>
            <a:pPr lvl="1"/>
            <a:r>
              <a:rPr lang="en-US" dirty="0"/>
              <a:t>Things like line drawing that reside inside the </a:t>
            </a:r>
            <a:r>
              <a:rPr lang="en-US" dirty="0" err="1"/>
              <a:t>WebGL</a:t>
            </a:r>
            <a:r>
              <a:rPr lang="en-US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93517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A751-35A2-4F65-9208-0234BE93E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7" y="2617674"/>
            <a:ext cx="10515600" cy="1325563"/>
          </a:xfrm>
        </p:spPr>
        <p:txBody>
          <a:bodyPr/>
          <a:lstStyle/>
          <a:p>
            <a:r>
              <a:rPr lang="en-US" dirty="0"/>
              <a:t>We will start with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4D5AD4-2532-4E49-9537-AC1B4B8A47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24000"/>
            <a:ext cx="4562707" cy="456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476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have a laptop or your own PC</a:t>
            </a:r>
          </a:p>
          <a:p>
            <a:pPr lvl="1"/>
            <a:r>
              <a:rPr lang="en-US" dirty="0"/>
              <a:t>Install an editor (e.g. Brackets)</a:t>
            </a:r>
          </a:p>
          <a:p>
            <a:pPr lvl="1"/>
            <a:r>
              <a:rPr lang="en-US" dirty="0"/>
              <a:t>Install a browser supporting </a:t>
            </a:r>
            <a:r>
              <a:rPr lang="en-US" dirty="0" err="1"/>
              <a:t>WebGL</a:t>
            </a:r>
            <a:r>
              <a:rPr lang="en-US" dirty="0"/>
              <a:t> (e.g. Chrome)</a:t>
            </a:r>
          </a:p>
          <a:p>
            <a:pPr lvl="1"/>
            <a:r>
              <a:rPr lang="en-US" dirty="0"/>
              <a:t>Verify WebGL runs in that browser on your machine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https://illinois-cs418.github.io/Examples/HelloColor.html</a:t>
            </a:r>
            <a:br>
              <a:rPr lang="en-US" dirty="0"/>
            </a:br>
            <a:r>
              <a:rPr lang="en-US" dirty="0">
                <a:hlinkClick r:id="rId3"/>
              </a:rPr>
              <a:t>https://illinois-cs418.github.io/Examples/HelloColor.js</a:t>
            </a: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Try changing the code…different color…different shape</a:t>
            </a:r>
          </a:p>
        </p:txBody>
      </p:sp>
    </p:spTree>
    <p:extLst>
      <p:ext uri="{BB962C8B-B14F-4D97-AF65-F5344CB8AC3E}">
        <p14:creationId xmlns:p14="http://schemas.microsoft.com/office/powerpoint/2010/main" val="2250898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7108" y="36011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Things you would not use </a:t>
            </a:r>
            <a:r>
              <a:rPr lang="en-US" dirty="0" err="1"/>
              <a:t>WebGL</a:t>
            </a:r>
            <a:r>
              <a:rPr lang="en-US" dirty="0"/>
              <a:t> for..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5926015" cy="5508673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Making a Game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Typically would use a game engine like Unity or Unreal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b="1" dirty="0"/>
              <a:t>Making a Movie</a:t>
            </a:r>
          </a:p>
          <a:p>
            <a:pPr lvl="1"/>
            <a:r>
              <a:rPr lang="en-US" dirty="0" err="1"/>
              <a:t>Renderman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b="1" dirty="0"/>
              <a:t>3D Web App Development</a:t>
            </a:r>
          </a:p>
          <a:p>
            <a:pPr lvl="1"/>
            <a:r>
              <a:rPr lang="en-US" dirty="0"/>
              <a:t>three.js which is built on </a:t>
            </a:r>
            <a:r>
              <a:rPr lang="en-US" dirty="0" err="1"/>
              <a:t>WebGL</a:t>
            </a:r>
            <a:endParaRPr lang="en-US" dirty="0"/>
          </a:p>
          <a:p>
            <a:pPr marL="349250" lvl="1" indent="0">
              <a:buNone/>
            </a:pPr>
            <a:r>
              <a:rPr lang="en-US" sz="2000" b="1" dirty="0"/>
              <a:t>But to use three.js you need to understand </a:t>
            </a:r>
            <a:r>
              <a:rPr lang="en-US" sz="2000" b="1" dirty="0" err="1"/>
              <a:t>WebGL</a:t>
            </a:r>
            <a:br>
              <a:rPr lang="en-US" sz="2000" b="1" dirty="0"/>
            </a:br>
            <a:endParaRPr lang="en-US" sz="2000" b="1" dirty="0"/>
          </a:p>
          <a:p>
            <a:pPr marL="349250" lvl="1" indent="0">
              <a:buNone/>
            </a:pPr>
            <a:r>
              <a:rPr lang="en-US" sz="2000" b="1" dirty="0"/>
              <a:t>And, basic CG concepts need to be understood to use Unity or </a:t>
            </a:r>
            <a:r>
              <a:rPr lang="en-US" sz="2000" b="1" dirty="0" err="1"/>
              <a:t>Renderman</a:t>
            </a:r>
            <a:r>
              <a:rPr lang="en-US" sz="2000" b="1" dirty="0"/>
              <a:t> as well…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061" y="1524000"/>
            <a:ext cx="3207432" cy="1804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A99803-67FF-4611-9E22-0BA379151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215" y="4853393"/>
            <a:ext cx="2947773" cy="2004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EFCEC8-5CF2-4ADD-914B-4AE1821C6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3461134"/>
            <a:ext cx="2930530" cy="164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02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1C30A-247A-420A-B067-DEA606D4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Why Use WebGL?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17FED-DFEE-413E-AA89-F37698551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10940994" cy="4595854"/>
          </a:xfrm>
        </p:spPr>
        <p:txBody>
          <a:bodyPr/>
          <a:lstStyle/>
          <a:p>
            <a:r>
              <a:rPr lang="en-US" dirty="0"/>
              <a:t>Course goal: understand how graphics works at a fundamental level</a:t>
            </a:r>
          </a:p>
          <a:p>
            <a:pPr lvl="1"/>
            <a:r>
              <a:rPr lang="en-US" dirty="0"/>
              <a:t>…it’s not limited to training on application dev in Unity, for example</a:t>
            </a:r>
          </a:p>
          <a:p>
            <a:r>
              <a:rPr lang="en-US" dirty="0"/>
              <a:t>The </a:t>
            </a:r>
            <a:r>
              <a:rPr lang="en-US" dirty="0" err="1"/>
              <a:t>fundamemtal</a:t>
            </a:r>
            <a:r>
              <a:rPr lang="en-US" dirty="0"/>
              <a:t> concepts remain at higher levels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2F788-8FCB-4A86-A62B-5C3015DB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71775"/>
            <a:ext cx="6096000" cy="4086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6D3BE-964C-460B-9531-ADDDD95AFD40}"/>
              </a:ext>
            </a:extLst>
          </p:cNvPr>
          <p:cNvSpPr txBox="1"/>
          <p:nvPr/>
        </p:nvSpPr>
        <p:spPr>
          <a:xfrm>
            <a:off x="7467600" y="3810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Unity dev interface</a:t>
            </a:r>
          </a:p>
        </p:txBody>
      </p:sp>
    </p:spTree>
    <p:extLst>
      <p:ext uri="{BB962C8B-B14F-4D97-AF65-F5344CB8AC3E}">
        <p14:creationId xmlns:p14="http://schemas.microsoft.com/office/powerpoint/2010/main" val="3122264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184" y="1828801"/>
            <a:ext cx="10515600" cy="4437530"/>
          </a:xfrm>
        </p:spPr>
        <p:txBody>
          <a:bodyPr>
            <a:normAutofit/>
          </a:bodyPr>
          <a:lstStyle/>
          <a:p>
            <a:r>
              <a:rPr lang="en-US" dirty="0"/>
              <a:t>Course Website: </a:t>
            </a:r>
            <a:r>
              <a:rPr lang="en-US" dirty="0">
                <a:hlinkClick r:id="rId3"/>
              </a:rPr>
              <a:t>https://courses.engr.illinois.edu/cs418</a:t>
            </a:r>
            <a:endParaRPr lang="en-US" dirty="0"/>
          </a:p>
          <a:p>
            <a:pPr lvl="1"/>
            <a:r>
              <a:rPr lang="en-US" dirty="0"/>
              <a:t>Schedule, lecture materials, assignments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Piazza: This term we will be using Piazza for class discussions </a:t>
            </a:r>
            <a:br>
              <a:rPr lang="en-US" dirty="0"/>
            </a:br>
            <a:r>
              <a:rPr lang="en-US" dirty="0">
                <a:hlinkClick r:id="rId4"/>
              </a:rPr>
              <a:t>https://piazza.com/illinois/fall2020/cs418/home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Grades available on Compass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MP submission on Compass</a:t>
            </a:r>
            <a:br>
              <a:rPr lang="en-US" dirty="0"/>
            </a:b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712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91516-6C56-41BB-9BB9-36C0F2C7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" y="1371600"/>
            <a:ext cx="10492408" cy="2673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3F6D77-FF1B-4C6B-95D6-3CA47D1DF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3" y="4333588"/>
            <a:ext cx="9259957" cy="2435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F6E8FE-9D23-4D81-B123-0029F6D94063}"/>
              </a:ext>
            </a:extLst>
          </p:cNvPr>
          <p:cNvSpPr txBox="1"/>
          <p:nvPr/>
        </p:nvSpPr>
        <p:spPr>
          <a:xfrm>
            <a:off x="1143000" y="13592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https://illinois-cs418.github.io/schedule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546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638A-5478-4911-8CCD-339212ED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Things we aren’t doing….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1ECC9-AC86-4963-A352-F4E87DF00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No Final Exam</a:t>
            </a:r>
          </a:p>
        </p:txBody>
      </p:sp>
    </p:spTree>
    <p:extLst>
      <p:ext uri="{BB962C8B-B14F-4D97-AF65-F5344CB8AC3E}">
        <p14:creationId xmlns:p14="http://schemas.microsoft.com/office/powerpoint/2010/main" val="795991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Things we are doing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47F1E3-6690-4A92-B0B0-5E6E4AEF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" y="1295400"/>
            <a:ext cx="12192000" cy="498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68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B93CE-1D26-42DC-9920-68B4AC5E7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EF85A-15C1-4764-A0C6-6D9356EF7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93504"/>
            <a:ext cx="11236352" cy="377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726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IU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3294B"/>
      </a:accent1>
      <a:accent2>
        <a:srgbClr val="E84A2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ma_blue_wide_2019" id="{2C92BE92-E332-774D-83F0-23EB9106A5A1}" vid="{F7B6555E-F2AE-B248-A5BE-DACC2550A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Alma_blue_wide_2019</Template>
  <TotalTime>24396</TotalTime>
  <Words>648</Words>
  <Application>Microsoft Office PowerPoint</Application>
  <PresentationFormat>Widescreen</PresentationFormat>
  <Paragraphs>87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Lato</vt:lpstr>
      <vt:lpstr>Open Sans</vt:lpstr>
      <vt:lpstr>Custom Design</vt:lpstr>
      <vt:lpstr>Course Mechanics</vt:lpstr>
      <vt:lpstr>CS 418…About the Course</vt:lpstr>
      <vt:lpstr>Things you would not use WebGL for..</vt:lpstr>
      <vt:lpstr>So Why Use WebGL?</vt:lpstr>
      <vt:lpstr>Class Mechanics</vt:lpstr>
      <vt:lpstr>Lectures</vt:lpstr>
      <vt:lpstr>Things we aren’t doing….</vt:lpstr>
      <vt:lpstr>Things we are doing</vt:lpstr>
      <vt:lpstr>Exams</vt:lpstr>
      <vt:lpstr>Quizzes</vt:lpstr>
      <vt:lpstr>Grading Scale</vt:lpstr>
      <vt:lpstr>4 Credit Students</vt:lpstr>
      <vt:lpstr>Course Policies</vt:lpstr>
      <vt:lpstr>Class Mechanics: No Book</vt:lpstr>
      <vt:lpstr>Suggested Books</vt:lpstr>
      <vt:lpstr>Suggested Books</vt:lpstr>
      <vt:lpstr>Suggested Books</vt:lpstr>
      <vt:lpstr>PowerPoint Presentation</vt:lpstr>
      <vt:lpstr>Some WebGL</vt:lpstr>
      <vt:lpstr>We will start with</vt:lpstr>
      <vt:lpstr>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Hart</dc:creator>
  <cp:lastModifiedBy>Eric Shaffer</cp:lastModifiedBy>
  <cp:revision>133</cp:revision>
  <dcterms:created xsi:type="dcterms:W3CDTF">2020-02-05T20:53:23Z</dcterms:created>
  <dcterms:modified xsi:type="dcterms:W3CDTF">2020-08-25T21:11:50Z</dcterms:modified>
</cp:coreProperties>
</file>